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5" r:id="rId6"/>
    <p:sldId id="277" r:id="rId7"/>
    <p:sldId id="278" r:id="rId8"/>
    <p:sldId id="279" r:id="rId9"/>
    <p:sldId id="280" r:id="rId10"/>
    <p:sldId id="260" r:id="rId11"/>
    <p:sldId id="261" r:id="rId12"/>
    <p:sldId id="262" r:id="rId13"/>
    <p:sldId id="263" r:id="rId14"/>
    <p:sldId id="287" r:id="rId15"/>
    <p:sldId id="281" r:id="rId16"/>
    <p:sldId id="282" r:id="rId17"/>
    <p:sldId id="283" r:id="rId18"/>
    <p:sldId id="265" r:id="rId19"/>
    <p:sldId id="284" r:id="rId20"/>
    <p:sldId id="285" r:id="rId21"/>
    <p:sldId id="274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293"/>
  </p:normalViewPr>
  <p:slideViewPr>
    <p:cSldViewPr snapToGrid="0">
      <p:cViewPr varScale="1">
        <p:scale>
          <a:sx n="85" d="100"/>
          <a:sy n="85" d="100"/>
        </p:scale>
        <p:origin x="1496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2292AF-776D-4B8E-82B0-4BFCED6F33C5}" type="doc">
      <dgm:prSet loTypeId="urn:microsoft.com/office/officeart/2005/8/layout/hProcess9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15226C8F-EA1E-4BC8-8C0D-C5710F9A3773}">
      <dgm:prSet/>
      <dgm:spPr/>
      <dgm:t>
        <a:bodyPr/>
        <a:lstStyle/>
        <a:p>
          <a:r>
            <a:rPr lang="en-US"/>
            <a:t>KNN</a:t>
          </a:r>
          <a:endParaRPr lang="zh-CN"/>
        </a:p>
      </dgm:t>
    </dgm:pt>
    <dgm:pt modelId="{87D8ED26-E8A9-49F9-873C-1CFB135ECB2C}" type="parTrans" cxnId="{5EFBD357-A964-44CF-99E4-F4091492813F}">
      <dgm:prSet/>
      <dgm:spPr/>
      <dgm:t>
        <a:bodyPr/>
        <a:lstStyle/>
        <a:p>
          <a:endParaRPr lang="zh-CN" altLang="en-US"/>
        </a:p>
      </dgm:t>
    </dgm:pt>
    <dgm:pt modelId="{72B86FC0-9B3B-468C-91C9-9B77772D3C8C}" type="sibTrans" cxnId="{5EFBD357-A964-44CF-99E4-F4091492813F}">
      <dgm:prSet/>
      <dgm:spPr/>
      <dgm:t>
        <a:bodyPr/>
        <a:lstStyle/>
        <a:p>
          <a:endParaRPr lang="zh-CN" altLang="en-US"/>
        </a:p>
      </dgm:t>
    </dgm:pt>
    <dgm:pt modelId="{043E0448-79CE-4093-AF6E-F41D258CC37C}">
      <dgm:prSet/>
      <dgm:spPr/>
      <dgm:t>
        <a:bodyPr/>
        <a:lstStyle/>
        <a:p>
          <a:r>
            <a:rPr lang="en-US"/>
            <a:t>SVR</a:t>
          </a:r>
          <a:endParaRPr lang="zh-CN"/>
        </a:p>
      </dgm:t>
    </dgm:pt>
    <dgm:pt modelId="{04089755-2700-40C2-BC67-71F0BB27DA1E}" type="parTrans" cxnId="{70EFA4AA-401F-4D97-8997-4D4F3BC46337}">
      <dgm:prSet/>
      <dgm:spPr/>
      <dgm:t>
        <a:bodyPr/>
        <a:lstStyle/>
        <a:p>
          <a:endParaRPr lang="zh-CN" altLang="en-US"/>
        </a:p>
      </dgm:t>
    </dgm:pt>
    <dgm:pt modelId="{0728FDC9-133F-4DCA-BE46-693A4D0E5DC5}" type="sibTrans" cxnId="{70EFA4AA-401F-4D97-8997-4D4F3BC46337}">
      <dgm:prSet/>
      <dgm:spPr/>
      <dgm:t>
        <a:bodyPr/>
        <a:lstStyle/>
        <a:p>
          <a:endParaRPr lang="zh-CN" altLang="en-US"/>
        </a:p>
      </dgm:t>
    </dgm:pt>
    <dgm:pt modelId="{BCD2C468-3B8B-411C-98AF-720DC8E5C6B0}">
      <dgm:prSet/>
      <dgm:spPr/>
      <dgm:t>
        <a:bodyPr/>
        <a:lstStyle/>
        <a:p>
          <a:r>
            <a:rPr lang="en-US"/>
            <a:t>RF</a:t>
          </a:r>
          <a:endParaRPr lang="zh-CN"/>
        </a:p>
      </dgm:t>
    </dgm:pt>
    <dgm:pt modelId="{5697C274-B9CF-4FB1-8F7B-3C524199F227}" type="parTrans" cxnId="{4707021B-191B-4029-8AE5-FB01B56E5763}">
      <dgm:prSet/>
      <dgm:spPr/>
      <dgm:t>
        <a:bodyPr/>
        <a:lstStyle/>
        <a:p>
          <a:endParaRPr lang="zh-CN" altLang="en-US"/>
        </a:p>
      </dgm:t>
    </dgm:pt>
    <dgm:pt modelId="{2B794E27-7C6C-4519-AB73-8A2DFFEECC5D}" type="sibTrans" cxnId="{4707021B-191B-4029-8AE5-FB01B56E5763}">
      <dgm:prSet/>
      <dgm:spPr/>
      <dgm:t>
        <a:bodyPr/>
        <a:lstStyle/>
        <a:p>
          <a:endParaRPr lang="zh-CN" altLang="en-US"/>
        </a:p>
      </dgm:t>
    </dgm:pt>
    <dgm:pt modelId="{38C2AB2F-F21F-4DAA-8E86-FCD3AC335A3E}" type="pres">
      <dgm:prSet presAssocID="{252292AF-776D-4B8E-82B0-4BFCED6F33C5}" presName="CompostProcess" presStyleCnt="0">
        <dgm:presLayoutVars>
          <dgm:dir/>
          <dgm:resizeHandles val="exact"/>
        </dgm:presLayoutVars>
      </dgm:prSet>
      <dgm:spPr/>
    </dgm:pt>
    <dgm:pt modelId="{028C19ED-832E-4C12-AA24-B1C60D90C0F5}" type="pres">
      <dgm:prSet presAssocID="{252292AF-776D-4B8E-82B0-4BFCED6F33C5}" presName="arrow" presStyleLbl="bgShp" presStyleIdx="0" presStyleCnt="1"/>
      <dgm:spPr/>
    </dgm:pt>
    <dgm:pt modelId="{9F66EFA7-3625-4E0C-ADB2-190EF50E622E}" type="pres">
      <dgm:prSet presAssocID="{252292AF-776D-4B8E-82B0-4BFCED6F33C5}" presName="linearProcess" presStyleCnt="0"/>
      <dgm:spPr/>
    </dgm:pt>
    <dgm:pt modelId="{B057FD97-5166-4C8F-AA7F-87C87D68BE00}" type="pres">
      <dgm:prSet presAssocID="{15226C8F-EA1E-4BC8-8C0D-C5710F9A3773}" presName="textNode" presStyleLbl="node1" presStyleIdx="0" presStyleCnt="3">
        <dgm:presLayoutVars>
          <dgm:bulletEnabled val="1"/>
        </dgm:presLayoutVars>
      </dgm:prSet>
      <dgm:spPr/>
    </dgm:pt>
    <dgm:pt modelId="{32E44A4A-6036-484B-854D-833D75FD836E}" type="pres">
      <dgm:prSet presAssocID="{72B86FC0-9B3B-468C-91C9-9B77772D3C8C}" presName="sibTrans" presStyleCnt="0"/>
      <dgm:spPr/>
    </dgm:pt>
    <dgm:pt modelId="{7A60686F-9490-473D-A852-DA34CADA43ED}" type="pres">
      <dgm:prSet presAssocID="{043E0448-79CE-4093-AF6E-F41D258CC37C}" presName="textNode" presStyleLbl="node1" presStyleIdx="1" presStyleCnt="3">
        <dgm:presLayoutVars>
          <dgm:bulletEnabled val="1"/>
        </dgm:presLayoutVars>
      </dgm:prSet>
      <dgm:spPr/>
    </dgm:pt>
    <dgm:pt modelId="{4D3754D7-A031-4A4C-94D6-4C9EA93EDE82}" type="pres">
      <dgm:prSet presAssocID="{0728FDC9-133F-4DCA-BE46-693A4D0E5DC5}" presName="sibTrans" presStyleCnt="0"/>
      <dgm:spPr/>
    </dgm:pt>
    <dgm:pt modelId="{A9713D9C-B96C-4725-A9EB-6575E8F4E61C}" type="pres">
      <dgm:prSet presAssocID="{BCD2C468-3B8B-411C-98AF-720DC8E5C6B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62ABA07-CA7B-489B-BDF6-3B175BD649E5}" type="presOf" srcId="{252292AF-776D-4B8E-82B0-4BFCED6F33C5}" destId="{38C2AB2F-F21F-4DAA-8E86-FCD3AC335A3E}" srcOrd="0" destOrd="0" presId="urn:microsoft.com/office/officeart/2005/8/layout/hProcess9"/>
    <dgm:cxn modelId="{4707021B-191B-4029-8AE5-FB01B56E5763}" srcId="{252292AF-776D-4B8E-82B0-4BFCED6F33C5}" destId="{BCD2C468-3B8B-411C-98AF-720DC8E5C6B0}" srcOrd="2" destOrd="0" parTransId="{5697C274-B9CF-4FB1-8F7B-3C524199F227}" sibTransId="{2B794E27-7C6C-4519-AB73-8A2DFFEECC5D}"/>
    <dgm:cxn modelId="{3CC94A21-531F-4FE4-9F35-06838739BA42}" type="presOf" srcId="{15226C8F-EA1E-4BC8-8C0D-C5710F9A3773}" destId="{B057FD97-5166-4C8F-AA7F-87C87D68BE00}" srcOrd="0" destOrd="0" presId="urn:microsoft.com/office/officeart/2005/8/layout/hProcess9"/>
    <dgm:cxn modelId="{2CE2254B-DA0E-417D-A32F-8D37F030B3A0}" type="presOf" srcId="{BCD2C468-3B8B-411C-98AF-720DC8E5C6B0}" destId="{A9713D9C-B96C-4725-A9EB-6575E8F4E61C}" srcOrd="0" destOrd="0" presId="urn:microsoft.com/office/officeart/2005/8/layout/hProcess9"/>
    <dgm:cxn modelId="{5EFBD357-A964-44CF-99E4-F4091492813F}" srcId="{252292AF-776D-4B8E-82B0-4BFCED6F33C5}" destId="{15226C8F-EA1E-4BC8-8C0D-C5710F9A3773}" srcOrd="0" destOrd="0" parTransId="{87D8ED26-E8A9-49F9-873C-1CFB135ECB2C}" sibTransId="{72B86FC0-9B3B-468C-91C9-9B77772D3C8C}"/>
    <dgm:cxn modelId="{C5CCE49A-FBB8-477D-916F-FE8EE6EF971B}" type="presOf" srcId="{043E0448-79CE-4093-AF6E-F41D258CC37C}" destId="{7A60686F-9490-473D-A852-DA34CADA43ED}" srcOrd="0" destOrd="0" presId="urn:microsoft.com/office/officeart/2005/8/layout/hProcess9"/>
    <dgm:cxn modelId="{70EFA4AA-401F-4D97-8997-4D4F3BC46337}" srcId="{252292AF-776D-4B8E-82B0-4BFCED6F33C5}" destId="{043E0448-79CE-4093-AF6E-F41D258CC37C}" srcOrd="1" destOrd="0" parTransId="{04089755-2700-40C2-BC67-71F0BB27DA1E}" sibTransId="{0728FDC9-133F-4DCA-BE46-693A4D0E5DC5}"/>
    <dgm:cxn modelId="{C55D8F29-5B42-4CC7-9189-7C9247A2329F}" type="presParOf" srcId="{38C2AB2F-F21F-4DAA-8E86-FCD3AC335A3E}" destId="{028C19ED-832E-4C12-AA24-B1C60D90C0F5}" srcOrd="0" destOrd="0" presId="urn:microsoft.com/office/officeart/2005/8/layout/hProcess9"/>
    <dgm:cxn modelId="{1A3B9459-4B9F-4258-BB5C-BC3EA6EA08D0}" type="presParOf" srcId="{38C2AB2F-F21F-4DAA-8E86-FCD3AC335A3E}" destId="{9F66EFA7-3625-4E0C-ADB2-190EF50E622E}" srcOrd="1" destOrd="0" presId="urn:microsoft.com/office/officeart/2005/8/layout/hProcess9"/>
    <dgm:cxn modelId="{3D65EC54-6B5E-41AF-A22F-838BB60153DC}" type="presParOf" srcId="{9F66EFA7-3625-4E0C-ADB2-190EF50E622E}" destId="{B057FD97-5166-4C8F-AA7F-87C87D68BE00}" srcOrd="0" destOrd="0" presId="urn:microsoft.com/office/officeart/2005/8/layout/hProcess9"/>
    <dgm:cxn modelId="{E8FF4797-A391-4AD9-9FE9-59EAE723EA2E}" type="presParOf" srcId="{9F66EFA7-3625-4E0C-ADB2-190EF50E622E}" destId="{32E44A4A-6036-484B-854D-833D75FD836E}" srcOrd="1" destOrd="0" presId="urn:microsoft.com/office/officeart/2005/8/layout/hProcess9"/>
    <dgm:cxn modelId="{D520CC38-7CB1-4F62-AC01-65C102F0B296}" type="presParOf" srcId="{9F66EFA7-3625-4E0C-ADB2-190EF50E622E}" destId="{7A60686F-9490-473D-A852-DA34CADA43ED}" srcOrd="2" destOrd="0" presId="urn:microsoft.com/office/officeart/2005/8/layout/hProcess9"/>
    <dgm:cxn modelId="{F55548F9-5050-4E6D-B524-6C7AD2C9AEEA}" type="presParOf" srcId="{9F66EFA7-3625-4E0C-ADB2-190EF50E622E}" destId="{4D3754D7-A031-4A4C-94D6-4C9EA93EDE82}" srcOrd="3" destOrd="0" presId="urn:microsoft.com/office/officeart/2005/8/layout/hProcess9"/>
    <dgm:cxn modelId="{A4978A21-ABF1-48B6-99BC-501563011B8E}" type="presParOf" srcId="{9F66EFA7-3625-4E0C-ADB2-190EF50E622E}" destId="{A9713D9C-B96C-4725-A9EB-6575E8F4E61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C19ED-832E-4C12-AA24-B1C60D90C0F5}">
      <dsp:nvSpPr>
        <dsp:cNvPr id="0" name=""/>
        <dsp:cNvSpPr/>
      </dsp:nvSpPr>
      <dsp:spPr>
        <a:xfrm>
          <a:off x="385329" y="0"/>
          <a:ext cx="4367067" cy="249382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57FD97-5166-4C8F-AA7F-87C87D68BE00}">
      <dsp:nvSpPr>
        <dsp:cNvPr id="0" name=""/>
        <dsp:cNvSpPr/>
      </dsp:nvSpPr>
      <dsp:spPr>
        <a:xfrm>
          <a:off x="81029" y="748145"/>
          <a:ext cx="1541318" cy="9975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KNN</a:t>
          </a:r>
          <a:endParaRPr lang="zh-CN" sz="3800" kern="1200"/>
        </a:p>
      </dsp:txBody>
      <dsp:txXfrm>
        <a:off x="129724" y="796840"/>
        <a:ext cx="1443928" cy="900138"/>
      </dsp:txXfrm>
    </dsp:sp>
    <dsp:sp modelId="{7A60686F-9490-473D-A852-DA34CADA43ED}">
      <dsp:nvSpPr>
        <dsp:cNvPr id="0" name=""/>
        <dsp:cNvSpPr/>
      </dsp:nvSpPr>
      <dsp:spPr>
        <a:xfrm>
          <a:off x="1798204" y="748145"/>
          <a:ext cx="1541318" cy="997528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SVR</a:t>
          </a:r>
          <a:endParaRPr lang="zh-CN" sz="3800" kern="1200"/>
        </a:p>
      </dsp:txBody>
      <dsp:txXfrm>
        <a:off x="1846899" y="796840"/>
        <a:ext cx="1443928" cy="900138"/>
      </dsp:txXfrm>
    </dsp:sp>
    <dsp:sp modelId="{A9713D9C-B96C-4725-A9EB-6575E8F4E61C}">
      <dsp:nvSpPr>
        <dsp:cNvPr id="0" name=""/>
        <dsp:cNvSpPr/>
      </dsp:nvSpPr>
      <dsp:spPr>
        <a:xfrm>
          <a:off x="3515379" y="748145"/>
          <a:ext cx="1541318" cy="99752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RF</a:t>
          </a:r>
          <a:endParaRPr lang="zh-CN" sz="3800" kern="1200"/>
        </a:p>
      </dsp:txBody>
      <dsp:txXfrm>
        <a:off x="3564074" y="796840"/>
        <a:ext cx="1443928" cy="9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1D7F3-2537-A74A-9A9C-D050EC2898D0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2F1D4-C9CA-7947-9B16-CD248CB54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9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8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9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9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4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2F1D4-C9CA-7947-9B16-CD248CB542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6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F1B99-95B3-42F4-A63B-73CA90332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0CAB57-EEE9-4CAE-9CE2-90DFDCFF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DD7E8-83FB-4E2A-8378-2713BC53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5EAC7-F436-48F7-BA66-DBE324C2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EB4E3-D5B1-4794-9BDA-7236F75B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6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633E2-4847-49E7-A3D3-A3E090E4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2A0B73-2913-4184-81F0-83587E5DC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1505C-DBB9-4327-BD33-9E815544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9E554B-9EA5-4A6C-BE09-E9067A64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10B839-BE0C-454C-8442-F37BBF80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23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DFB197-345D-4196-9DE7-2CE11279A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4B2756-4CB3-4A12-B227-55C9CA336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AA571-9120-4025-9698-F74FF0F4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31BE6-5F80-415B-BC0A-AD2BCED2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7E566-638E-4816-AD8A-4A3E06F5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0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73EB0-9848-4F93-B2DA-22D67058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221F-024B-419B-A11F-70C878E1F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85E80-A2F8-4002-931F-192EAE76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08CB8-0ABB-458B-AB87-1925D012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7F7FD8-9524-4F96-A611-CE211EC1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83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8A093-C29F-419E-A7FB-3E8744FC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713597-CAF5-4803-BFAF-D705E0F6C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5369D-9EED-4E11-9976-C0452648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A2A0B-DC52-473C-8887-E73430B8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D6DB93-3B08-4C0D-90B6-AEED6AE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9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771C6-A3B5-4BE6-8E09-08D5AB5B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00619-10CE-423A-B374-58AB25A9E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33DB6-C53B-4CD8-ACF0-D1CA4DD2B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39DDC4-D913-4186-90E2-59AA5C22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063674-1A7B-446B-8445-4E7B6D30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89D3EA-0721-4E5A-9373-F51689DB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6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9299A-1674-4D47-8769-C2959CB9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105D6D-771A-4658-8677-C2D9711A8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193B3A-55D7-4EE6-BF7A-F24FA8629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29BA77-C6FC-4594-94E4-C3D958C0F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4BB68E-025A-459F-A005-0A390E79E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2B0C4C-CA39-4900-B186-7BCB7937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EA1B9E-E3EA-4DAD-90E4-C1C3444B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B7ED68-B72C-4BE1-BC40-A3C4AEAE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0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A1F0F-2A7A-4799-8671-6D3A407B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5AD70B-4D47-4F7F-8825-B2E2AB6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A7F140-C60F-4B3F-BC98-65096634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43FA84-C9AB-48A6-BF0B-A5B0B76F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2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3F5D34-50AB-4046-BC84-F32FC615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C6746-E2A1-4A4B-8832-D6C4FD0E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66C0F2-182A-4455-B46F-68F98A8D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2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8C6A6-29C2-4A78-8D35-EB2E30A3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4683B-3BF6-4360-A87A-629777E1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CB08FF-201B-4AB1-8D31-3A80C38C9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703AF0-DBD6-49CA-95ED-7589A640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5762B6-3541-402D-8B07-5F51911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B231C6-4EBE-4796-AF08-DA78B686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2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FB3BA-8A70-419D-8B73-B94AB9F3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5CF529-07B5-4C02-B1D0-EDF371BC3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D72F5E-C42E-4D39-8905-6DFBD663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0A53A1-748E-4F22-B201-706A55A7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B80C2D-9FA7-4B6F-BBE4-3A601090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51765F-DAD7-4113-BAF6-AE4C6687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11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16980A-1248-4F40-9970-2D5165DA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868F4A-4A5C-4527-A12F-2B0026AF7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5B78E-B432-4558-8F66-A923ADD50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4FAB9-7C17-4D8A-A456-7380EF11199C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9CC57-6EDC-4397-97BE-4602306FF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5621E-0B82-41E7-BBF7-FD57D6C53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6824C-94FF-4275-956A-85BEB3B60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3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5B40E-8B3E-4391-91BB-13CFC639B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5733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9B4878-82B5-46C3-87E1-6553EF414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0" y="4079875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Jingmin Chen, Tianyu Sun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7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B647B-0DB2-41EB-B4C8-26AE8752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416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2A4FB861-DEAB-49D3-A388-0B3E291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5" y="2095500"/>
            <a:ext cx="59150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5F2C056-7645-45A8-A2EC-7AA9A3C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99" y="1285875"/>
            <a:ext cx="54102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B78BC7-84EC-0844-B108-16F4E702C6A4}"/>
              </a:ext>
            </a:extLst>
          </p:cNvPr>
          <p:cNvSpPr txBox="1"/>
          <p:nvPr/>
        </p:nvSpPr>
        <p:spPr>
          <a:xfrm>
            <a:off x="257629" y="1285875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dt['profit'] = dt['gross'] - dt['budget']</a:t>
            </a:r>
          </a:p>
        </p:txBody>
      </p:sp>
    </p:spTree>
    <p:extLst>
      <p:ext uri="{BB962C8B-B14F-4D97-AF65-F5344CB8AC3E}">
        <p14:creationId xmlns:p14="http://schemas.microsoft.com/office/powerpoint/2010/main" val="297587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7271AD5-E465-4C48-AF47-54D26614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14DC90-A314-EF44-ACE3-FE7F0E0C7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8" y="1392236"/>
            <a:ext cx="6273800" cy="5359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CF7EC-4283-5342-8568-0479561F861A}"/>
              </a:ext>
            </a:extLst>
          </p:cNvPr>
          <p:cNvSpPr txBox="1"/>
          <p:nvPr/>
        </p:nvSpPr>
        <p:spPr>
          <a:xfrm>
            <a:off x="5629268" y="854440"/>
            <a:ext cx="671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dt['</a:t>
            </a:r>
            <a:r>
              <a:rPr lang="en-US" dirty="0" err="1"/>
              <a:t>return_on_investment_perc</a:t>
            </a:r>
            <a:r>
              <a:rPr lang="en-US" dirty="0"/>
              <a:t>'] = (dt['gross'] / dt['budget']) *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FE0B6-F858-BC4E-AFB6-31FBF5CDD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7" y="0"/>
            <a:ext cx="1124510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280D5-8F76-704C-906B-E1EEB13B98D4}"/>
              </a:ext>
            </a:extLst>
          </p:cNvPr>
          <p:cNvSpPr txBox="1"/>
          <p:nvPr/>
        </p:nvSpPr>
        <p:spPr>
          <a:xfrm>
            <a:off x="0" y="55154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4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arge&#10;&#10;Description automatically generated">
            <a:extLst>
              <a:ext uri="{FF2B5EF4-FFF2-40B4-BE49-F238E27FC236}">
                <a16:creationId xmlns:a16="http://schemas.microsoft.com/office/drawing/2014/main" id="{2DDB6E31-E86E-924C-BE0A-EE3235327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8" y="837164"/>
            <a:ext cx="5857852" cy="602083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84DCB1-375C-3D42-B50F-03A95F1E0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65" y="837165"/>
            <a:ext cx="6020836" cy="60208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36D444-6332-9F40-8E6C-CFC0B5EA6C11}"/>
              </a:ext>
            </a:extLst>
          </p:cNvPr>
          <p:cNvSpPr/>
          <p:nvPr/>
        </p:nvSpPr>
        <p:spPr>
          <a:xfrm>
            <a:off x="1539658" y="180432"/>
            <a:ext cx="879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dt['</a:t>
            </a:r>
            <a:r>
              <a:rPr lang="en-US" dirty="0" err="1"/>
              <a:t>critic_review_ratio</a:t>
            </a:r>
            <a:r>
              <a:rPr lang="en-US" dirty="0"/>
              <a:t>'] = dt['</a:t>
            </a:r>
            <a:r>
              <a:rPr lang="en-US" dirty="0" err="1"/>
              <a:t>num_critic_for_reviews</a:t>
            </a:r>
            <a:r>
              <a:rPr lang="en-US" dirty="0"/>
              <a:t>'] / dt['</a:t>
            </a:r>
            <a:r>
              <a:rPr lang="en-US" dirty="0" err="1"/>
              <a:t>num_user_for_reviews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270529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9B8191D1-935F-AB49-952A-594B11DF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57" y="2360607"/>
            <a:ext cx="7559381" cy="213678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1903A17-DCF6-9748-86AA-CBFBB997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" y="177800"/>
            <a:ext cx="10515600" cy="1325563"/>
          </a:xfrm>
        </p:spPr>
        <p:txBody>
          <a:bodyPr/>
          <a:lstStyle/>
          <a:p>
            <a:r>
              <a:rPr lang="en-US" altLang="zh-CN" dirty="0"/>
              <a:t>Feature selection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96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6DDAA8-BEE0-B240-BB2B-182FDAB7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01000" cy="32512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583781-5129-3749-B15D-B5477579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919933"/>
            <a:ext cx="4193360" cy="40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C53B91-A5D7-BB43-88C4-EB124258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23400" cy="3352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AA0242-F4B1-4E4B-BC35-22111AC5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150662"/>
            <a:ext cx="4610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2F57D-835C-7547-8CCF-24D809104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14" y="1445800"/>
            <a:ext cx="6654800" cy="3340100"/>
          </a:xfrm>
        </p:spPr>
      </p:pic>
    </p:spTree>
    <p:extLst>
      <p:ext uri="{BB962C8B-B14F-4D97-AF65-F5344CB8AC3E}">
        <p14:creationId xmlns:p14="http://schemas.microsoft.com/office/powerpoint/2010/main" val="215531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92DC4-0116-45D1-8914-EF5D8CC8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E6963-2A85-409F-936D-2631C12C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927" y="2656899"/>
            <a:ext cx="10515600" cy="10838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def </a:t>
            </a:r>
            <a:r>
              <a:rPr lang="en-US" altLang="zh-CN" dirty="0" err="1"/>
              <a:t>rmse</a:t>
            </a:r>
            <a:r>
              <a:rPr lang="en-US" altLang="zh-CN" dirty="0"/>
              <a:t>(</a:t>
            </a:r>
            <a:r>
              <a:rPr lang="en-US" altLang="zh-CN" dirty="0" err="1"/>
              <a:t>y_true,y_test</a:t>
            </a:r>
            <a:r>
              <a:rPr lang="en-US" altLang="zh-CN" dirty="0"/>
              <a:t>):</a:t>
            </a:r>
          </a:p>
          <a:p>
            <a:pPr marL="0" indent="0">
              <a:buNone/>
            </a:pPr>
            <a:r>
              <a:rPr lang="en-US" altLang="zh-CN" dirty="0"/>
              <a:t>	 return </a:t>
            </a:r>
            <a:r>
              <a:rPr lang="en-US" altLang="zh-CN" dirty="0" err="1"/>
              <a:t>np.sqrt</a:t>
            </a:r>
            <a:r>
              <a:rPr lang="en-US" altLang="zh-CN" dirty="0"/>
              <a:t>(</a:t>
            </a:r>
            <a:r>
              <a:rPr lang="en-US" altLang="zh-CN" dirty="0" err="1"/>
              <a:t>mean_squared_error</a:t>
            </a:r>
            <a:r>
              <a:rPr lang="en-US" altLang="zh-CN" dirty="0"/>
              <a:t>(</a:t>
            </a:r>
            <a:r>
              <a:rPr lang="en-US" altLang="zh-CN" dirty="0" err="1"/>
              <a:t>y_true,y_test</a:t>
            </a:r>
            <a:r>
              <a:rPr lang="en-US" altLang="zh-CN" dirty="0"/>
              <a:t>))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43E8D2-00BB-4863-ABA0-584DACF7D98E}"/>
              </a:ext>
            </a:extLst>
          </p:cNvPr>
          <p:cNvSpPr/>
          <p:nvPr/>
        </p:nvSpPr>
        <p:spPr>
          <a:xfrm>
            <a:off x="1022927" y="1690688"/>
            <a:ext cx="1496291" cy="415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3">
            <a:extLst>
              <a:ext uri="{FF2B5EF4-FFF2-40B4-BE49-F238E27FC236}">
                <a16:creationId xmlns:a16="http://schemas.microsoft.com/office/drawing/2014/main" id="{2CA446C3-D5DF-D941-B283-1F8B5852D3A1}"/>
              </a:ext>
            </a:extLst>
          </p:cNvPr>
          <p:cNvSpPr/>
          <p:nvPr/>
        </p:nvSpPr>
        <p:spPr>
          <a:xfrm>
            <a:off x="1022926" y="4336039"/>
            <a:ext cx="1496291" cy="415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r^2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0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DCA1E-209B-B14D-8F70-93423BDD7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01" y="1690688"/>
            <a:ext cx="6042211" cy="4351338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C4E62A5-212C-D44F-AC05-A874FEDB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12006F2-AE34-854B-9DBB-1B33247EA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28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7EDF6-1D00-48A9-965E-319BC95D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24" y="64618"/>
            <a:ext cx="4768122" cy="75503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photo, many, different, sitting&#10;&#10;Description automatically generated">
            <a:extLst>
              <a:ext uri="{FF2B5EF4-FFF2-40B4-BE49-F238E27FC236}">
                <a16:creationId xmlns:a16="http://schemas.microsoft.com/office/drawing/2014/main" id="{602FCFD6-DA63-8B4E-92EA-D25ED87F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11" y="819649"/>
            <a:ext cx="9613931" cy="60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54A4-9413-FE4E-8E7A-42C99409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b="1" dirty="0" err="1"/>
              <a:t>StandardScaler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5D368-CCEF-FE40-9F06-A5122B2CF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4" y="1152526"/>
            <a:ext cx="6426200" cy="48895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0B6782B-0079-3B47-8134-DAD0F438B573}"/>
              </a:ext>
            </a:extLst>
          </p:cNvPr>
          <p:cNvSpPr/>
          <p:nvPr/>
        </p:nvSpPr>
        <p:spPr>
          <a:xfrm flipH="1">
            <a:off x="7014575" y="5530109"/>
            <a:ext cx="1114816" cy="350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5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752FF-5493-41E1-850F-FF55B687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AB0BFCA-BBA1-4CB2-AC07-0C4840595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757009"/>
              </p:ext>
            </p:extLst>
          </p:nvPr>
        </p:nvGraphicFramePr>
        <p:xfrm>
          <a:off x="838200" y="2244436"/>
          <a:ext cx="5137727" cy="249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68C1052-BF53-7340-926B-877B4C7FA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12" y="3237346"/>
            <a:ext cx="5207000" cy="508000"/>
          </a:xfrm>
          <a:prstGeom prst="rect">
            <a:avLst/>
          </a:prstGeom>
        </p:spPr>
      </p:pic>
      <p:pic>
        <p:nvPicPr>
          <p:cNvPr id="10" name="Picture 9" descr="A picture containing game&#10;&#10;Description automatically generated">
            <a:extLst>
              <a:ext uri="{FF2B5EF4-FFF2-40B4-BE49-F238E27FC236}">
                <a16:creationId xmlns:a16="http://schemas.microsoft.com/office/drawing/2014/main" id="{22B44597-42CD-9549-B678-5DC74B726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0" y="2680830"/>
            <a:ext cx="1727200" cy="4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BC2DC-FAA4-EB41-89D8-CB460FB3D021}"/>
              </a:ext>
            </a:extLst>
          </p:cNvPr>
          <p:cNvSpPr txBox="1"/>
          <p:nvPr/>
        </p:nvSpPr>
        <p:spPr>
          <a:xfrm>
            <a:off x="8989512" y="2661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RF:</a:t>
            </a:r>
          </a:p>
        </p:txBody>
      </p:sp>
    </p:spTree>
    <p:extLst>
      <p:ext uri="{BB962C8B-B14F-4D97-AF65-F5344CB8AC3E}">
        <p14:creationId xmlns:p14="http://schemas.microsoft.com/office/powerpoint/2010/main" val="107857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9C9CF-D7BF-014B-9B46-1B03874320A6}"/>
              </a:ext>
            </a:extLst>
          </p:cNvPr>
          <p:cNvSpPr txBox="1"/>
          <p:nvPr/>
        </p:nvSpPr>
        <p:spPr>
          <a:xfrm>
            <a:off x="4912823" y="3105834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846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09CEA-DA3E-4E0D-900A-E9873EA0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3FE30-6F69-4E0F-B754-2E68CECC6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. In this project, we will build a movie grading model based on a large amount of movie data. Based on the existing movie data, we will predict the IMDB score of the movie. </a:t>
            </a:r>
          </a:p>
          <a:p>
            <a:endParaRPr lang="en-US" altLang="zh-CN" dirty="0"/>
          </a:p>
          <a:p>
            <a:r>
              <a:rPr lang="en-US" dirty="0"/>
              <a:t>Establishing a movie ratings forecasting system is of great significance to the expected box office of movies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489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E146F-14F9-423A-8DD2-B98E6C9D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04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Info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2687209-FFCC-442C-826D-4D4362EF0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365" y="1234169"/>
            <a:ext cx="6680200" cy="5258706"/>
          </a:xfrm>
          <a:prstGeom prst="rect">
            <a:avLst/>
          </a:prstGeom>
        </p:spPr>
      </p:pic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6C7FE3A4-23B8-F149-B91F-3BEABC578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82" y="1234169"/>
            <a:ext cx="4241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4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95C6A19-C475-E243-9F7A-9B46CF2A8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93" y="768350"/>
            <a:ext cx="9563100" cy="53213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90C5D-ECD9-AC4A-A4B2-BF3CAFFE7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350"/>
            <a:ext cx="2286000" cy="530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8CAF1-9491-604B-AEC0-AED5226BF5AD}"/>
              </a:ext>
            </a:extLst>
          </p:cNvPr>
          <p:cNvSpPr txBox="1"/>
          <p:nvPr/>
        </p:nvSpPr>
        <p:spPr>
          <a:xfrm>
            <a:off x="4978400" y="203200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76226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F3322-E05D-9B44-B080-C231EE401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971"/>
            <a:ext cx="6134705" cy="46010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AEE5A-8E23-7C4C-8234-50FFA456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05" y="2256970"/>
            <a:ext cx="6134706" cy="4601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F1926-D370-5747-A3DE-35C933046BFD}"/>
              </a:ext>
            </a:extLst>
          </p:cNvPr>
          <p:cNvSpPr txBox="1"/>
          <p:nvPr/>
        </p:nvSpPr>
        <p:spPr>
          <a:xfrm>
            <a:off x="4209143" y="110308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for numerical data</a:t>
            </a:r>
          </a:p>
        </p:txBody>
      </p:sp>
    </p:spTree>
    <p:extLst>
      <p:ext uri="{BB962C8B-B14F-4D97-AF65-F5344CB8AC3E}">
        <p14:creationId xmlns:p14="http://schemas.microsoft.com/office/powerpoint/2010/main" val="19893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3E4355-B1D9-4F46-9323-9FC6EF0C4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0"/>
            <a:ext cx="5268685" cy="6647135"/>
          </a:xfrm>
        </p:spPr>
      </p:pic>
    </p:spTree>
    <p:extLst>
      <p:ext uri="{BB962C8B-B14F-4D97-AF65-F5344CB8AC3E}">
        <p14:creationId xmlns:p14="http://schemas.microsoft.com/office/powerpoint/2010/main" val="171975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DFD53-F9D9-B945-B74E-CC807A019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9" y="0"/>
            <a:ext cx="86890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31DB8-2FB9-E64C-B6D8-DD7A22414E28}"/>
              </a:ext>
            </a:extLst>
          </p:cNvPr>
          <p:cNvSpPr txBox="1"/>
          <p:nvPr/>
        </p:nvSpPr>
        <p:spPr>
          <a:xfrm>
            <a:off x="9579429" y="1436915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for categorical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6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492440-1670-8E49-9477-D2F0CEB67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" y="1469572"/>
            <a:ext cx="67437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DBCBD-CB91-BD49-A70D-51ABC0FE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" y="3855358"/>
            <a:ext cx="7585518" cy="615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F09D2-58CF-764B-A758-5BA72705342D}"/>
              </a:ext>
            </a:extLst>
          </p:cNvPr>
          <p:cNvSpPr txBox="1"/>
          <p:nvPr/>
        </p:nvSpPr>
        <p:spPr>
          <a:xfrm>
            <a:off x="1262742" y="904813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KNNImputer</a:t>
            </a:r>
            <a:r>
              <a:rPr lang="en-US" dirty="0"/>
              <a:t> to fill the missing numerical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6C59D-E6B3-5F4B-BE7C-F8C14C10EC68}"/>
              </a:ext>
            </a:extLst>
          </p:cNvPr>
          <p:cNvSpPr txBox="1"/>
          <p:nvPr/>
        </p:nvSpPr>
        <p:spPr>
          <a:xfrm>
            <a:off x="1169306" y="3426154"/>
            <a:ext cx="660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categorical features, we use the mode to fill in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69194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237</Words>
  <Application>Microsoft Macintosh PowerPoint</Application>
  <PresentationFormat>Widescreen</PresentationFormat>
  <Paragraphs>49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Calibri</vt:lpstr>
      <vt:lpstr>Times New Roman</vt:lpstr>
      <vt:lpstr>Office 主题​​</vt:lpstr>
      <vt:lpstr>Final Presentation</vt:lpstr>
      <vt:lpstr>Introduction</vt:lpstr>
      <vt:lpstr>Research Questions </vt:lpstr>
      <vt:lpstr>Data Info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</vt:lpstr>
      <vt:lpstr>Data Visualization</vt:lpstr>
      <vt:lpstr>PowerPoint Presentation</vt:lpstr>
      <vt:lpstr>PowerPoint Presentation</vt:lpstr>
      <vt:lpstr>Feature selection</vt:lpstr>
      <vt:lpstr>PowerPoint Presentation</vt:lpstr>
      <vt:lpstr>PowerPoint Presentation</vt:lpstr>
      <vt:lpstr>PowerPoint Presentation</vt:lpstr>
      <vt:lpstr>Metrics</vt:lpstr>
      <vt:lpstr>Modeling</vt:lpstr>
      <vt:lpstr>StandardScaler</vt:lpstr>
      <vt:lpstr>Combination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</dc:title>
  <dc:creator>gsscsd lucifer</dc:creator>
  <cp:lastModifiedBy>TT ZUO</cp:lastModifiedBy>
  <cp:revision>83</cp:revision>
  <dcterms:created xsi:type="dcterms:W3CDTF">2020-08-04T00:48:07Z</dcterms:created>
  <dcterms:modified xsi:type="dcterms:W3CDTF">2020-08-11T19:25:25Z</dcterms:modified>
</cp:coreProperties>
</file>